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39" r:id="rId3"/>
    <p:sldId id="275" r:id="rId4"/>
    <p:sldId id="278" r:id="rId5"/>
    <p:sldId id="257" r:id="rId6"/>
    <p:sldId id="354" r:id="rId7"/>
    <p:sldId id="279" r:id="rId8"/>
    <p:sldId id="355" r:id="rId9"/>
    <p:sldId id="337" r:id="rId10"/>
    <p:sldId id="338" r:id="rId11"/>
    <p:sldId id="357" r:id="rId12"/>
    <p:sldId id="356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40" r:id="rId21"/>
    <p:sldId id="341" r:id="rId22"/>
    <p:sldId id="342" r:id="rId23"/>
    <p:sldId id="343" r:id="rId24"/>
    <p:sldId id="345" r:id="rId25"/>
    <p:sldId id="346" r:id="rId26"/>
    <p:sldId id="269" r:id="rId2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D1D3D4"/>
    <a:srgbClr val="939598"/>
    <a:srgbClr val="8ED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>
      <p:cViewPr varScale="1">
        <p:scale>
          <a:sx n="110" d="100"/>
          <a:sy n="110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A6EB7-82F0-41B7-BCBC-2D5764CD26F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AE4F1-5722-4EAF-924F-12D124AC8F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922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5E7C3-F973-4514-92F7-7088F7D4DEB5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D6E69-C427-4E4C-9973-D5A3F692C2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85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D6E69-C427-4E4C-9973-D5A3F692C20E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021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73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36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92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85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69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37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12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07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65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30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C1E-DF02-4BA0-BEC0-8DBB3B239963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11" y="6381328"/>
            <a:ext cx="1030814" cy="3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82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3BC1E-DF02-4BA0-BEC0-8DBB3B239963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8CB5F-282D-4A28-8A0D-92173946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26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riegischova\Desktop\2016_01_19_mapa_titul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5390199" cy="57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55976" y="-98787"/>
            <a:ext cx="7772400" cy="3528392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3100" dirty="0" smtClean="0"/>
              <a:t>Pracovní skupina </a:t>
            </a:r>
            <a:r>
              <a:rPr lang="cs-CZ" sz="6000" u="sng" dirty="0" smtClean="0"/>
              <a:t/>
            </a:r>
            <a:br>
              <a:rPr lang="cs-CZ" sz="6000" u="sng" dirty="0" smtClean="0"/>
            </a:br>
            <a:r>
              <a:rPr lang="cs-CZ" sz="5300" u="sng" dirty="0" smtClean="0"/>
              <a:t>Terminály veřejné </a:t>
            </a:r>
            <a:br>
              <a:rPr lang="cs-CZ" sz="5300" u="sng" dirty="0" smtClean="0"/>
            </a:br>
            <a:r>
              <a:rPr lang="cs-CZ" sz="5300" u="sng" dirty="0" smtClean="0"/>
              <a:t>dopravy a P+R</a:t>
            </a:r>
            <a:r>
              <a:rPr lang="cs-CZ" sz="53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53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cs-CZ" sz="3100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3184" y="2921904"/>
            <a:ext cx="7008345" cy="2144885"/>
          </a:xfrm>
        </p:spPr>
        <p:txBody>
          <a:bodyPr>
            <a:normAutofit lnSpcReduction="10000"/>
          </a:bodyPr>
          <a:lstStyle/>
          <a:p>
            <a:pPr algn="r"/>
            <a:endParaRPr lang="cs-CZ" sz="3000" dirty="0">
              <a:solidFill>
                <a:schemeClr val="tx1"/>
              </a:solidFill>
            </a:endParaRPr>
          </a:p>
          <a:p>
            <a:pPr algn="r"/>
            <a:r>
              <a:rPr lang="cs-CZ" sz="2800" dirty="0" smtClean="0">
                <a:solidFill>
                  <a:schemeClr val="tx1"/>
                </a:solidFill>
              </a:rPr>
              <a:t>Institut plánování a rozvoje </a:t>
            </a:r>
            <a:br>
              <a:rPr lang="cs-CZ" sz="2800" dirty="0" smtClean="0">
                <a:solidFill>
                  <a:schemeClr val="tx1"/>
                </a:solidFill>
              </a:rPr>
            </a:br>
            <a:r>
              <a:rPr lang="cs-CZ" sz="2800" dirty="0" smtClean="0">
                <a:solidFill>
                  <a:schemeClr val="tx1"/>
                </a:solidFill>
              </a:rPr>
              <a:t>hl. m. Prahy</a:t>
            </a:r>
            <a:endParaRPr lang="cs-CZ" sz="2800" dirty="0">
              <a:solidFill>
                <a:schemeClr val="tx1"/>
              </a:solidFill>
            </a:endParaRPr>
          </a:p>
          <a:p>
            <a:pPr algn="r"/>
            <a:r>
              <a:rPr lang="cs-CZ" sz="3900" dirty="0" smtClean="0">
                <a:solidFill>
                  <a:schemeClr val="tx1"/>
                </a:solidFill>
              </a:rPr>
              <a:t>16. října 2017</a:t>
            </a:r>
            <a:endParaRPr lang="cs-CZ" sz="3900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696058"/>
            <a:ext cx="2154954" cy="77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1" y="5605599"/>
            <a:ext cx="5543225" cy="95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Autofit/>
          </a:bodyPr>
          <a:lstStyle/>
          <a:p>
            <a:pPr algn="l"/>
            <a:r>
              <a:rPr lang="cs-CZ" sz="3650" dirty="0"/>
              <a:t>Opatření </a:t>
            </a:r>
            <a:r>
              <a:rPr lang="cs-CZ" sz="3650" dirty="0" smtClean="0"/>
              <a:t>1.1.1 </a:t>
            </a:r>
            <a:r>
              <a:rPr lang="cs-CZ" sz="3650" dirty="0"/>
              <a:t>Strategie ITI </a:t>
            </a:r>
            <a:r>
              <a:rPr lang="cs-CZ" sz="3650" dirty="0" smtClean="0"/>
              <a:t>(Terminály a P+R)</a:t>
            </a:r>
            <a:endParaRPr lang="cs-CZ" sz="365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991094"/>
              </p:ext>
            </p:extLst>
          </p:nvPr>
        </p:nvGraphicFramePr>
        <p:xfrm>
          <a:off x="457200" y="1576711"/>
          <a:ext cx="8229599" cy="5125095"/>
        </p:xfrm>
        <a:graphic>
          <a:graphicData uri="http://schemas.openxmlformats.org/drawingml/2006/table">
            <a:tbl>
              <a:tblPr firstRow="1" bandRow="1"/>
              <a:tblGrid>
                <a:gridCol w="1609095"/>
                <a:gridCol w="1545051"/>
                <a:gridCol w="1545051"/>
                <a:gridCol w="1609095"/>
                <a:gridCol w="1921307"/>
              </a:tblGrid>
              <a:tr h="32526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Indikátor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Opatření </a:t>
                      </a:r>
                      <a:r>
                        <a:rPr lang="cs-CZ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1.1.1</a:t>
                      </a:r>
                      <a:endParaRPr lang="cs-CZ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Opatření 1.1.1</a:t>
                      </a:r>
                    </a:p>
                    <a:p>
                      <a:pPr algn="ctr" rtl="0" fontAlgn="ctr"/>
                      <a:r>
                        <a:rPr lang="cs-CZ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bez</a:t>
                      </a:r>
                      <a:r>
                        <a:rPr lang="cs-CZ" sz="2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projektů již hodnocených ZS (Výzva č. 3)</a:t>
                      </a:r>
                      <a:endParaRPr lang="cs-CZ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Výzva č. </a:t>
                      </a:r>
                      <a:r>
                        <a:rPr lang="cs-CZ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cs-CZ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AE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Předložené PZ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</a:tr>
              <a:tr h="33300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(ideální stav)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9968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nových</a:t>
                      </a:r>
                      <a:r>
                        <a:rPr lang="cs-CZ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nebo rekonstruovaných přestupních terminálů ve veřejné dopravě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99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</a:tr>
              <a:tr h="449169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vytvrořených parkovacích míst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99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2 265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2 265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</a:tr>
              <a:tr h="65826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 parkovacích míst pro jízdní kola (parkovací místa)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99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</a:tr>
              <a:tr h="65826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osob přepravených veřejnou dopravou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699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cs-CZ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549 245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</a:tr>
              <a:tr h="727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Alokace ERDF 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708 086 550,- Kč </a:t>
                      </a:r>
                      <a:endParaRPr lang="cs-CZ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542 984</a:t>
                      </a:r>
                      <a:r>
                        <a:rPr lang="cs-CZ" sz="15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653,- Kč</a:t>
                      </a:r>
                      <a:endParaRPr lang="cs-CZ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212 500</a:t>
                      </a:r>
                      <a:r>
                        <a:rPr lang="cs-CZ" sz="15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000,- </a:t>
                      </a:r>
                      <a:r>
                        <a:rPr lang="cs-CZ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Kč</a:t>
                      </a:r>
                      <a:endParaRPr lang="cs-CZ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460 555 222, 35 Kč</a:t>
                      </a:r>
                      <a:endParaRPr lang="cs-CZ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6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208823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KLADNO</a:t>
            </a:r>
            <a:br>
              <a:rPr lang="cs-CZ" b="1" dirty="0" smtClean="0"/>
            </a:br>
            <a:r>
              <a:rPr lang="cs-CZ" sz="4000" dirty="0">
                <a:solidFill>
                  <a:srgbClr val="000000"/>
                </a:solidFill>
                <a:latin typeface="Calibri" panose="020F0502020204030204" pitchFamily="34" charset="0"/>
              </a:rPr>
              <a:t>Výstavba podzemního parkovacího systému P+R v přímé vazbě na Dopravní terminál Kladno</a:t>
            </a:r>
            <a:br>
              <a:rPr lang="cs-CZ" sz="4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708920"/>
            <a:ext cx="8568952" cy="341724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Podzemní parkoviště napojené na terminál</a:t>
            </a:r>
          </a:p>
          <a:p>
            <a:r>
              <a:rPr lang="cs-CZ" dirty="0" smtClean="0"/>
              <a:t>Požadovaná dotace z ERDF</a:t>
            </a:r>
          </a:p>
          <a:p>
            <a:pPr lvl="1"/>
            <a:r>
              <a:rPr lang="cs-CZ" dirty="0" smtClean="0"/>
              <a:t>94,4 mil. Kč</a:t>
            </a:r>
          </a:p>
          <a:p>
            <a:r>
              <a:rPr lang="cs-CZ" dirty="0" smtClean="0"/>
              <a:t>Indikátory</a:t>
            </a:r>
          </a:p>
          <a:p>
            <a:pPr lvl="1"/>
            <a:r>
              <a:rPr lang="cs-CZ" dirty="0" smtClean="0"/>
              <a:t>4 40 01		95 parkovacích míst pro  auta</a:t>
            </a:r>
          </a:p>
          <a:p>
            <a:pPr lvl="1"/>
            <a:r>
              <a:rPr lang="cs-CZ" dirty="0" smtClean="0"/>
              <a:t>7 </a:t>
            </a:r>
            <a:r>
              <a:rPr lang="cs-CZ" dirty="0"/>
              <a:t>51 10		1 365 000 -</a:t>
            </a:r>
            <a:r>
              <a:rPr lang="en-US" dirty="0"/>
              <a:t>&gt;</a:t>
            </a:r>
            <a:r>
              <a:rPr lang="cs-CZ" dirty="0"/>
              <a:t> 1 474 </a:t>
            </a:r>
            <a:r>
              <a:rPr lang="cs-CZ" dirty="0" smtClean="0"/>
              <a:t>000 						přepravených osob </a:t>
            </a:r>
            <a:r>
              <a:rPr lang="cs-CZ" dirty="0"/>
              <a:t>veřejnou dopravou </a:t>
            </a:r>
            <a:r>
              <a:rPr lang="cs-CZ" dirty="0" smtClean="0"/>
              <a:t>				za rok</a:t>
            </a:r>
          </a:p>
          <a:p>
            <a:pPr lvl="2"/>
            <a:r>
              <a:rPr lang="cs-CZ" dirty="0" smtClean="0">
                <a:solidFill>
                  <a:srgbClr val="FF0000"/>
                </a:solidFill>
              </a:rPr>
              <a:t>Indikátor není uveden, potřeba doplnit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2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KLADNO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Dopravní terminál Kladno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Modernizace dopravního terminálu -</a:t>
            </a:r>
            <a:r>
              <a:rPr lang="en-US" dirty="0" smtClean="0"/>
              <a:t>&gt;</a:t>
            </a:r>
            <a:r>
              <a:rPr lang="cs-CZ" dirty="0" smtClean="0"/>
              <a:t> multimodální dopravní terminál (auto, bus, kolo)</a:t>
            </a:r>
          </a:p>
          <a:p>
            <a:pPr lvl="1"/>
            <a:r>
              <a:rPr lang="cs-CZ" dirty="0" smtClean="0"/>
              <a:t>Městská a regionální autobusová doprava</a:t>
            </a:r>
          </a:p>
          <a:p>
            <a:pPr lvl="1"/>
            <a:r>
              <a:rPr lang="cs-CZ" dirty="0" smtClean="0"/>
              <a:t>Součástí B+R pro 50 kol</a:t>
            </a:r>
          </a:p>
          <a:p>
            <a:r>
              <a:rPr lang="cs-CZ" dirty="0" smtClean="0"/>
              <a:t>Požadovaná výše dotace z ERDF</a:t>
            </a:r>
          </a:p>
          <a:p>
            <a:pPr lvl="1"/>
            <a:r>
              <a:rPr lang="cs-CZ" dirty="0" smtClean="0"/>
              <a:t>94,4 mil. Kč</a:t>
            </a:r>
          </a:p>
          <a:p>
            <a:r>
              <a:rPr lang="cs-CZ" dirty="0" smtClean="0"/>
              <a:t>Indikátory</a:t>
            </a:r>
          </a:p>
          <a:p>
            <a:pPr lvl="1"/>
            <a:r>
              <a:rPr lang="cs-CZ" dirty="0" smtClean="0"/>
              <a:t>7 52 01 		1 terminál</a:t>
            </a:r>
          </a:p>
          <a:p>
            <a:pPr lvl="1"/>
            <a:r>
              <a:rPr lang="cs-CZ" dirty="0" smtClean="0"/>
              <a:t>7 64 01 		50 parkovacích míst pro kola</a:t>
            </a:r>
          </a:p>
          <a:p>
            <a:pPr lvl="1"/>
            <a:r>
              <a:rPr lang="cs-CZ" dirty="0" smtClean="0"/>
              <a:t>7 51 10		1 365 000 </a:t>
            </a:r>
            <a:r>
              <a:rPr lang="cs-CZ" dirty="0"/>
              <a:t>-</a:t>
            </a:r>
            <a:r>
              <a:rPr lang="en-US" dirty="0" smtClean="0"/>
              <a:t>&gt;</a:t>
            </a:r>
            <a:r>
              <a:rPr lang="cs-CZ" dirty="0" smtClean="0"/>
              <a:t> 1 474 000 přepravených 			osob veřejnou dopravou za rok</a:t>
            </a:r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79636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80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52561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Český Brod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sz="4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Parkoviště </a:t>
            </a:r>
            <a:r>
              <a:rPr lang="cs-CZ" sz="4000" dirty="0">
                <a:solidFill>
                  <a:srgbClr val="000000"/>
                </a:solidFill>
                <a:latin typeface="Calibri" panose="020F0502020204030204" pitchFamily="34" charset="0"/>
              </a:rPr>
              <a:t>B+R u nádraží v Českém Brodě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Navýšení nedostatečné kapacity parkování pro jednostopá vozidla u terminálu v Českém Brodě</a:t>
            </a:r>
          </a:p>
          <a:p>
            <a:r>
              <a:rPr lang="cs-CZ" dirty="0" smtClean="0"/>
              <a:t>Požadovaná výše dotace z ERDF</a:t>
            </a:r>
          </a:p>
          <a:p>
            <a:pPr lvl="1"/>
            <a:r>
              <a:rPr lang="cs-CZ" dirty="0" smtClean="0"/>
              <a:t>4, 3 mil. Kč</a:t>
            </a:r>
          </a:p>
          <a:p>
            <a:r>
              <a:rPr lang="cs-CZ" dirty="0" smtClean="0"/>
              <a:t>Indikátory</a:t>
            </a:r>
          </a:p>
          <a:p>
            <a:pPr lvl="1"/>
            <a:r>
              <a:rPr lang="cs-CZ" dirty="0" smtClean="0"/>
              <a:t>7 40 01 		15 parkovacích míst pro vozidla</a:t>
            </a:r>
          </a:p>
          <a:p>
            <a:pPr lvl="1"/>
            <a:r>
              <a:rPr lang="cs-CZ" dirty="0" smtClean="0"/>
              <a:t>7 64 01		80 parkovacích míst pro kola</a:t>
            </a:r>
          </a:p>
          <a:p>
            <a:pPr lvl="1"/>
            <a:r>
              <a:rPr lang="cs-CZ" dirty="0" smtClean="0"/>
              <a:t>7 51 10		</a:t>
            </a:r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</a:rPr>
              <a:t>1 292 </a:t>
            </a:r>
            <a:r>
              <a:rPr lang="cs-CZ" dirty="0" smtClean="0">
                <a:solidFill>
                  <a:srgbClr val="FF0000"/>
                </a:solidFill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&gt;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1 352 </a:t>
            </a:r>
            <a:r>
              <a:rPr lang="cs-CZ" dirty="0" smtClean="0"/>
              <a:t>přepravených </a:t>
            </a:r>
            <a:r>
              <a:rPr lang="cs-CZ" dirty="0"/>
              <a:t>			</a:t>
            </a:r>
            <a:r>
              <a:rPr lang="cs-CZ" dirty="0" smtClean="0"/>
              <a:t>	osob </a:t>
            </a:r>
            <a:r>
              <a:rPr lang="cs-CZ" dirty="0"/>
              <a:t>veřejnou dopravou za rok</a:t>
            </a:r>
          </a:p>
          <a:p>
            <a:pPr lvl="1"/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31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Brandýs n. Labem – Stará Boleslav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sz="4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Parkovací </a:t>
            </a:r>
            <a:r>
              <a:rPr lang="cs-CZ" sz="4000" dirty="0">
                <a:solidFill>
                  <a:srgbClr val="000000"/>
                </a:solidFill>
                <a:latin typeface="Calibri" panose="020F0502020204030204" pitchFamily="34" charset="0"/>
              </a:rPr>
              <a:t>dům P+R v Brandýse nad Labem - Staré </a:t>
            </a:r>
            <a:r>
              <a:rPr lang="cs-CZ" sz="4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Boleslavi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</a:t>
            </a:r>
            <a:r>
              <a:rPr lang="cs-CZ" dirty="0" smtClean="0"/>
              <a:t>ýstavba 3. podlažního parkovacího domu v blízkosti vlakové a autobusové zastávky</a:t>
            </a:r>
          </a:p>
          <a:p>
            <a:r>
              <a:rPr lang="cs-CZ" dirty="0" smtClean="0"/>
              <a:t>Požadovaná výše dotace z ERDF</a:t>
            </a:r>
          </a:p>
          <a:p>
            <a:pPr lvl="1"/>
            <a:r>
              <a:rPr lang="cs-CZ" dirty="0" smtClean="0"/>
              <a:t>59, 7 mil. Kč</a:t>
            </a:r>
          </a:p>
          <a:p>
            <a:r>
              <a:rPr lang="cs-CZ" dirty="0" smtClean="0"/>
              <a:t>Indikátory</a:t>
            </a:r>
          </a:p>
          <a:p>
            <a:pPr lvl="1"/>
            <a:r>
              <a:rPr lang="cs-CZ" dirty="0" smtClean="0"/>
              <a:t>7 40 01		306 </a:t>
            </a:r>
            <a:r>
              <a:rPr lang="cs-CZ" dirty="0"/>
              <a:t>parkovacích míst pro vozidla</a:t>
            </a:r>
          </a:p>
          <a:p>
            <a:pPr lvl="1"/>
            <a:r>
              <a:rPr lang="cs-CZ" dirty="0" smtClean="0"/>
              <a:t>7 64 01		60 parkovacích míst pro kola</a:t>
            </a:r>
          </a:p>
          <a:p>
            <a:pPr lvl="1"/>
            <a:r>
              <a:rPr lang="cs-CZ" dirty="0" smtClean="0"/>
              <a:t>7 51 10		629 000 -</a:t>
            </a:r>
            <a:r>
              <a:rPr lang="en-US" dirty="0" smtClean="0"/>
              <a:t>&gt;</a:t>
            </a:r>
            <a:r>
              <a:rPr lang="cs-CZ" dirty="0" smtClean="0"/>
              <a:t> 723 350 přepravených 				osob veřejnou dopravou za rok</a:t>
            </a:r>
          </a:p>
          <a:p>
            <a:pPr lvl="2"/>
            <a:r>
              <a:rPr lang="cs-CZ" dirty="0" smtClean="0">
                <a:solidFill>
                  <a:srgbClr val="FF0000"/>
                </a:solidFill>
              </a:rPr>
              <a:t>Chybí zdroj </a:t>
            </a:r>
            <a:r>
              <a:rPr lang="cs-CZ" dirty="0" smtClean="0">
                <a:solidFill>
                  <a:srgbClr val="FF0000"/>
                </a:solidFill>
              </a:rPr>
              <a:t>informací </a:t>
            </a:r>
            <a:r>
              <a:rPr lang="cs-CZ" dirty="0" smtClean="0">
                <a:solidFill>
                  <a:srgbClr val="FF0000"/>
                </a:solidFill>
              </a:rPr>
              <a:t>u 7 51 10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78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Lysá nad Labem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Parkoviště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P+R v Lysé nad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Labem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Úprava prostor v blízkosti vlakového nádraží a autobusové zastávky na plnohodnotný parkovací systém P+R</a:t>
            </a:r>
          </a:p>
          <a:p>
            <a:r>
              <a:rPr lang="cs-CZ" dirty="0" smtClean="0"/>
              <a:t>Požadovaná výše dotace z ERDF</a:t>
            </a:r>
          </a:p>
          <a:p>
            <a:pPr lvl="1"/>
            <a:r>
              <a:rPr lang="cs-CZ" dirty="0" smtClean="0"/>
              <a:t>40 mil. Kč</a:t>
            </a:r>
          </a:p>
          <a:p>
            <a:r>
              <a:rPr lang="cs-CZ" dirty="0" smtClean="0"/>
              <a:t>Indikátory</a:t>
            </a:r>
          </a:p>
          <a:p>
            <a:pPr lvl="1"/>
            <a:r>
              <a:rPr lang="cs-CZ" dirty="0"/>
              <a:t>7 40 01		</a:t>
            </a:r>
            <a:r>
              <a:rPr lang="cs-CZ" dirty="0" smtClean="0"/>
              <a:t>156 </a:t>
            </a:r>
            <a:r>
              <a:rPr lang="cs-CZ" dirty="0"/>
              <a:t>parkovacích míst pro vozidla</a:t>
            </a:r>
          </a:p>
          <a:p>
            <a:pPr lvl="1"/>
            <a:r>
              <a:rPr lang="cs-CZ" dirty="0" smtClean="0"/>
              <a:t>7 </a:t>
            </a:r>
            <a:r>
              <a:rPr lang="cs-CZ" dirty="0"/>
              <a:t>51 10		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1 742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510 </a:t>
            </a:r>
            <a:r>
              <a:rPr lang="cs-CZ" dirty="0" smtClean="0"/>
              <a:t>-</a:t>
            </a:r>
            <a:r>
              <a:rPr lang="en-US" dirty="0"/>
              <a:t>&gt;</a:t>
            </a:r>
            <a:r>
              <a:rPr lang="cs-CZ" dirty="0"/>
              <a:t> </a:t>
            </a:r>
            <a:r>
              <a:rPr lang="cs-CZ" dirty="0" smtClean="0"/>
              <a:t>1 760 760 </a:t>
            </a:r>
            <a:r>
              <a:rPr lang="cs-CZ" dirty="0"/>
              <a:t>přepravených 				osob veřejnou dopravou za rok</a:t>
            </a:r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05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Mnichovice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Parkoviště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u nádraží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Mnichovice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Výstavba parkovacích stání u vlakového nádraží v Mnichovicích</a:t>
            </a:r>
          </a:p>
          <a:p>
            <a:r>
              <a:rPr lang="cs-CZ" dirty="0" smtClean="0"/>
              <a:t>Požadovaná výše dotace z ERDF</a:t>
            </a:r>
          </a:p>
          <a:p>
            <a:pPr lvl="1"/>
            <a:r>
              <a:rPr lang="cs-CZ" dirty="0" smtClean="0"/>
              <a:t>5,9 mil. Kč</a:t>
            </a:r>
          </a:p>
          <a:p>
            <a:r>
              <a:rPr lang="cs-CZ" dirty="0" smtClean="0"/>
              <a:t>Indikátory</a:t>
            </a:r>
          </a:p>
          <a:p>
            <a:pPr lvl="1"/>
            <a:r>
              <a:rPr lang="cs-CZ" dirty="0"/>
              <a:t>7 40 01		3</a:t>
            </a:r>
            <a:r>
              <a:rPr lang="cs-CZ" dirty="0" smtClean="0"/>
              <a:t>7 </a:t>
            </a:r>
            <a:r>
              <a:rPr lang="cs-CZ" dirty="0"/>
              <a:t>parkovacích míst pro vozidla</a:t>
            </a:r>
          </a:p>
          <a:p>
            <a:pPr lvl="1"/>
            <a:r>
              <a:rPr lang="cs-CZ" dirty="0"/>
              <a:t>7 64 01		</a:t>
            </a:r>
            <a:r>
              <a:rPr lang="cs-CZ" dirty="0" smtClean="0"/>
              <a:t>10 </a:t>
            </a:r>
            <a:r>
              <a:rPr lang="cs-CZ" dirty="0"/>
              <a:t>parkovacích míst pro kola</a:t>
            </a:r>
          </a:p>
          <a:p>
            <a:pPr lvl="1"/>
            <a:r>
              <a:rPr lang="cs-CZ" dirty="0"/>
              <a:t>7 51 10		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525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600 </a:t>
            </a:r>
            <a:r>
              <a:rPr lang="cs-CZ" dirty="0" smtClean="0"/>
              <a:t>-</a:t>
            </a:r>
            <a:r>
              <a:rPr lang="en-US" dirty="0"/>
              <a:t>&gt;</a:t>
            </a:r>
            <a:r>
              <a:rPr lang="cs-CZ" dirty="0"/>
              <a:t> </a:t>
            </a:r>
            <a:r>
              <a:rPr lang="cs-CZ" dirty="0" smtClean="0"/>
              <a:t>526 000 přepravených </a:t>
            </a:r>
            <a:r>
              <a:rPr lang="cs-CZ" dirty="0"/>
              <a:t>				osob veřejnou dopravou za </a:t>
            </a:r>
            <a:r>
              <a:rPr lang="cs-CZ" dirty="0" smtClean="0"/>
              <a:t>rok</a:t>
            </a:r>
            <a:endParaRPr lang="cs-CZ" dirty="0"/>
          </a:p>
          <a:p>
            <a:pPr lvl="2"/>
            <a:r>
              <a:rPr lang="cs-CZ" dirty="0" smtClean="0">
                <a:solidFill>
                  <a:srgbClr val="FF0000"/>
                </a:solidFill>
              </a:rPr>
              <a:t>Chybí podpis statutárního zástupce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26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ctr"/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Benešov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Parkovací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dům Benešov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Výstavba parkovacího domu v přímém napojení na autobusové a vlakové nádraží</a:t>
            </a:r>
          </a:p>
          <a:p>
            <a:r>
              <a:rPr lang="cs-CZ" dirty="0" smtClean="0"/>
              <a:t>Požadovaná výše dotace z ERDF</a:t>
            </a:r>
          </a:p>
          <a:p>
            <a:pPr lvl="1"/>
            <a:r>
              <a:rPr lang="cs-CZ" dirty="0" smtClean="0"/>
              <a:t>94,4 mil. Kč</a:t>
            </a:r>
          </a:p>
          <a:p>
            <a:r>
              <a:rPr lang="cs-CZ" dirty="0" smtClean="0"/>
              <a:t>Indikátory</a:t>
            </a:r>
          </a:p>
          <a:p>
            <a:pPr lvl="1"/>
            <a:r>
              <a:rPr lang="cs-CZ" dirty="0"/>
              <a:t>7 40 01		</a:t>
            </a:r>
            <a:r>
              <a:rPr lang="cs-CZ" dirty="0" smtClean="0"/>
              <a:t>182 </a:t>
            </a:r>
            <a:r>
              <a:rPr lang="cs-CZ" dirty="0"/>
              <a:t>parkovacích míst pro vozidla</a:t>
            </a:r>
          </a:p>
          <a:p>
            <a:pPr lvl="1"/>
            <a:r>
              <a:rPr lang="cs-CZ" dirty="0"/>
              <a:t>7 64 01		</a:t>
            </a:r>
            <a:r>
              <a:rPr lang="cs-CZ" dirty="0" smtClean="0"/>
              <a:t>50 </a:t>
            </a:r>
            <a:r>
              <a:rPr lang="cs-CZ" dirty="0"/>
              <a:t>parkovacích míst pro kola</a:t>
            </a:r>
          </a:p>
          <a:p>
            <a:pPr lvl="1"/>
            <a:r>
              <a:rPr lang="cs-CZ" dirty="0"/>
              <a:t>7 51 10		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1 731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015 </a:t>
            </a:r>
            <a:r>
              <a:rPr lang="cs-CZ" dirty="0" smtClean="0"/>
              <a:t>-</a:t>
            </a:r>
            <a:r>
              <a:rPr lang="en-US" dirty="0"/>
              <a:t>&gt;</a:t>
            </a:r>
            <a:r>
              <a:rPr lang="cs-CZ" dirty="0"/>
              <a:t> </a:t>
            </a:r>
            <a:r>
              <a:rPr lang="cs-CZ" dirty="0" smtClean="0"/>
              <a:t>2 000 000 </a:t>
            </a:r>
            <a:r>
              <a:rPr lang="cs-CZ" dirty="0"/>
              <a:t>přepravených 			</a:t>
            </a:r>
            <a:r>
              <a:rPr lang="cs-CZ" dirty="0" smtClean="0"/>
              <a:t>osob </a:t>
            </a:r>
            <a:r>
              <a:rPr lang="cs-CZ" dirty="0"/>
              <a:t>veřejnou dopravou za rok</a:t>
            </a:r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51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Dolní Břežany</a:t>
            </a:r>
            <a:br>
              <a:rPr lang="cs-CZ" b="1" dirty="0" smtClean="0"/>
            </a:b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Parkovací systém P+R - Dolní Břežany</a:t>
            </a:r>
            <a:b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Výstavba 2. patrového parkovacího domu u zastávky veřejné dopravy</a:t>
            </a:r>
          </a:p>
          <a:p>
            <a:r>
              <a:rPr lang="cs-CZ" dirty="0" smtClean="0"/>
              <a:t>Požadovaná výše dotace</a:t>
            </a:r>
          </a:p>
          <a:p>
            <a:pPr lvl="1"/>
            <a:r>
              <a:rPr lang="cs-CZ" dirty="0" smtClean="0"/>
              <a:t>62 mil. Kč</a:t>
            </a:r>
          </a:p>
          <a:p>
            <a:r>
              <a:rPr lang="cs-CZ" dirty="0" smtClean="0"/>
              <a:t>Indikátory</a:t>
            </a:r>
          </a:p>
          <a:p>
            <a:pPr lvl="1"/>
            <a:r>
              <a:rPr lang="cs-CZ" dirty="0"/>
              <a:t>7 40 01		</a:t>
            </a:r>
            <a:r>
              <a:rPr lang="cs-CZ" dirty="0" smtClean="0"/>
              <a:t>200 </a:t>
            </a:r>
            <a:r>
              <a:rPr lang="cs-CZ" dirty="0"/>
              <a:t>parkovacích míst pro vozidla</a:t>
            </a:r>
          </a:p>
          <a:p>
            <a:pPr lvl="1"/>
            <a:r>
              <a:rPr lang="cs-CZ" dirty="0"/>
              <a:t>7 64 01		</a:t>
            </a:r>
            <a:r>
              <a:rPr lang="cs-CZ" dirty="0" smtClean="0"/>
              <a:t>20 </a:t>
            </a:r>
            <a:r>
              <a:rPr lang="cs-CZ" dirty="0"/>
              <a:t>parkovacích míst pro kola</a:t>
            </a:r>
          </a:p>
          <a:p>
            <a:pPr lvl="1"/>
            <a:r>
              <a:rPr lang="cs-CZ" dirty="0"/>
              <a:t>7 51 10		</a:t>
            </a:r>
            <a:r>
              <a:rPr lang="cs-CZ" dirty="0" smtClean="0">
                <a:solidFill>
                  <a:srgbClr val="FF0000"/>
                </a:solidFill>
              </a:rPr>
              <a:t>0</a:t>
            </a:r>
            <a:r>
              <a:rPr lang="cs-CZ" dirty="0" smtClean="0"/>
              <a:t> </a:t>
            </a:r>
            <a:r>
              <a:rPr lang="cs-CZ" dirty="0"/>
              <a:t>-</a:t>
            </a:r>
            <a:r>
              <a:rPr lang="en-US" dirty="0"/>
              <a:t>&gt;</a:t>
            </a:r>
            <a:r>
              <a:rPr lang="cs-CZ" dirty="0"/>
              <a:t> </a:t>
            </a:r>
            <a:r>
              <a:rPr lang="cs-CZ" dirty="0" smtClean="0"/>
              <a:t>43 800 </a:t>
            </a:r>
            <a:r>
              <a:rPr lang="cs-CZ" dirty="0"/>
              <a:t>přepravených 				</a:t>
            </a:r>
            <a:r>
              <a:rPr lang="cs-CZ" dirty="0" smtClean="0"/>
              <a:t>	osob </a:t>
            </a:r>
            <a:r>
              <a:rPr lang="cs-CZ" dirty="0"/>
              <a:t>veřejnou dopravou za </a:t>
            </a:r>
            <a:r>
              <a:rPr lang="cs-CZ" dirty="0" smtClean="0"/>
              <a:t>rok</a:t>
            </a:r>
          </a:p>
          <a:p>
            <a:pPr lvl="2"/>
            <a:r>
              <a:rPr lang="cs-CZ" sz="2200" dirty="0" smtClean="0">
                <a:solidFill>
                  <a:srgbClr val="FF0000"/>
                </a:solidFill>
              </a:rPr>
              <a:t>Počáteční hodnota by měla být nenulová</a:t>
            </a:r>
            <a:endParaRPr lang="cs-CZ" sz="2200" dirty="0">
              <a:solidFill>
                <a:srgbClr val="FF0000"/>
              </a:solidFill>
            </a:endParaRPr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93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Milovice</a:t>
            </a:r>
            <a:br>
              <a:rPr lang="cs-CZ" b="1" dirty="0" smtClean="0"/>
            </a:br>
            <a:r>
              <a:rPr lang="cs-CZ" sz="4000" dirty="0">
                <a:solidFill>
                  <a:srgbClr val="000000"/>
                </a:solidFill>
                <a:latin typeface="Calibri" panose="020F0502020204030204" pitchFamily="34" charset="0"/>
              </a:rPr>
              <a:t>P+R parkoviště v Nádražní ulici v Milovicích</a:t>
            </a:r>
            <a:br>
              <a:rPr lang="cs-CZ" sz="4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Vybudování odstavné plochy P+R pro osobní vozidla v návaznosti na vlakové nádraží</a:t>
            </a:r>
          </a:p>
          <a:p>
            <a:r>
              <a:rPr lang="cs-CZ" dirty="0" smtClean="0"/>
              <a:t>Požadovaná výše dotace z ERDF</a:t>
            </a:r>
          </a:p>
          <a:p>
            <a:pPr lvl="1"/>
            <a:r>
              <a:rPr lang="cs-CZ" dirty="0" smtClean="0"/>
              <a:t>4,7 mil. Kč</a:t>
            </a:r>
          </a:p>
          <a:p>
            <a:r>
              <a:rPr lang="cs-CZ" dirty="0" smtClean="0"/>
              <a:t>Indikátory</a:t>
            </a:r>
          </a:p>
          <a:p>
            <a:pPr lvl="1"/>
            <a:r>
              <a:rPr lang="cs-CZ" dirty="0"/>
              <a:t>7 40 01		</a:t>
            </a:r>
            <a:r>
              <a:rPr lang="cs-CZ" dirty="0" smtClean="0"/>
              <a:t>53 </a:t>
            </a:r>
            <a:r>
              <a:rPr lang="cs-CZ" dirty="0"/>
              <a:t>parkovacích míst pro vozidla</a:t>
            </a:r>
          </a:p>
          <a:p>
            <a:pPr lvl="1"/>
            <a:r>
              <a:rPr lang="cs-CZ" dirty="0" smtClean="0"/>
              <a:t>7 </a:t>
            </a:r>
            <a:r>
              <a:rPr lang="cs-CZ" dirty="0"/>
              <a:t>51 10		</a:t>
            </a:r>
            <a:r>
              <a:rPr lang="cs-CZ" dirty="0" smtClean="0"/>
              <a:t>1 824 270 </a:t>
            </a:r>
            <a:r>
              <a:rPr lang="cs-CZ" dirty="0"/>
              <a:t>-</a:t>
            </a:r>
            <a:r>
              <a:rPr lang="en-US" dirty="0"/>
              <a:t>&gt;</a:t>
            </a:r>
            <a:r>
              <a:rPr lang="cs-CZ" dirty="0"/>
              <a:t> </a:t>
            </a:r>
            <a:r>
              <a:rPr lang="cs-CZ"/>
              <a:t>1</a:t>
            </a:r>
            <a:r>
              <a:rPr lang="cs-CZ" smtClean="0"/>
              <a:t> 838 678 					přepravených </a:t>
            </a:r>
            <a:r>
              <a:rPr lang="cs-CZ" dirty="0" smtClean="0"/>
              <a:t>osob </a:t>
            </a:r>
            <a:r>
              <a:rPr lang="cs-CZ"/>
              <a:t>veřejnou </a:t>
            </a:r>
            <a:r>
              <a:rPr lang="cs-CZ" smtClean="0"/>
              <a:t>				dopravou </a:t>
            </a:r>
            <a:r>
              <a:rPr lang="cs-CZ" dirty="0"/>
              <a:t>za rok</a:t>
            </a:r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2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Program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Úvodní slovo a představení odborníků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Proces hodnocení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Aktuální stav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Další postup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516" y="44624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Posouzení souladu PZ se strategií ITI PMO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87624"/>
            <a:ext cx="8229600" cy="54817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AEEF"/>
                </a:solidFill>
              </a:rPr>
              <a:t>Výkonný tým nositele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Kontrola projektových záměrů dle kritérií ŘV ITI PMO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Předloženo 10 projektových záměrů (PZ), </a:t>
            </a:r>
            <a:r>
              <a:rPr lang="cs-CZ" altLang="cs-CZ" dirty="0"/>
              <a:t>z nichž 1 odstoupil během hodnocení výkonným týmem </a:t>
            </a:r>
            <a:r>
              <a:rPr lang="cs-CZ" altLang="cs-CZ" dirty="0" smtClean="0"/>
              <a:t>nositele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Zbylé PZ byly zaslány žadatelům k úpravě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Všechny tyto PZ </a:t>
            </a:r>
            <a:r>
              <a:rPr lang="cs-CZ" dirty="0" smtClean="0"/>
              <a:t>by měly být na jednání PS </a:t>
            </a:r>
            <a:r>
              <a:rPr lang="cs-CZ" dirty="0" smtClean="0"/>
              <a:t>po </a:t>
            </a:r>
            <a:r>
              <a:rPr lang="cs-CZ" dirty="0" smtClean="0"/>
              <a:t>odevzdaných úpravách </a:t>
            </a:r>
            <a:r>
              <a:rPr lang="cs-CZ" dirty="0" smtClean="0"/>
              <a:t>vyhodnoceny kladně</a:t>
            </a:r>
            <a:endParaRPr lang="cs-CZ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i="1" dirty="0" smtClean="0"/>
              <a:t>V případě neúčasti žadatele na PS, může dojít k nesplnění kritéria „Předkladatelé prokazatelně připravovali projektový záměr v koordinaci s nositelem ITI PMO“.</a:t>
            </a:r>
            <a:endParaRPr lang="cs-CZ" sz="2600" b="1" i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Posouzení souladu PZ se strategií ITI PMO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AEEF"/>
                </a:solidFill>
              </a:rPr>
              <a:t>Cíl pracovní skupiny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Možnost A) Vytvořit konsenzem takový soubor, který naplní parametry výzvy (při využití maximální alokace a splnění indikátorů)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Možnost B) Předat ŘV ITI PMO celý soubor kladně vyhodnocených projektových záměrů, který využije k hodnocení doplňkových kritérií</a:t>
            </a:r>
            <a:endParaRPr lang="cs-CZ" sz="2600" b="1" dirty="0" smtClean="0"/>
          </a:p>
          <a:p>
            <a:pPr marL="0" indent="0">
              <a:buNone/>
            </a:pPr>
            <a:endParaRPr lang="cs-CZ" sz="2600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7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Posouzení souladu PZ se strategií ITI PMO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AEEF"/>
                </a:solidFill>
              </a:rPr>
              <a:t>Řídicí výbor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Nemůže vydat vyjádření o souladu nad rámec alokace výzvy (podmínka ŘO IROP)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Doplňková kritéria budou použita v případě, že projektové záměry přesáhnou 100 % alokace výzvy</a:t>
            </a:r>
          </a:p>
          <a:p>
            <a:pPr marL="0" indent="0">
              <a:buNone/>
            </a:pPr>
            <a:endParaRPr lang="cs-CZ" sz="2600" b="1" dirty="0"/>
          </a:p>
          <a:p>
            <a:pPr marL="0" indent="0">
              <a:buNone/>
            </a:pPr>
            <a:r>
              <a:rPr lang="cs-CZ" sz="2600" b="1" dirty="0" smtClean="0"/>
              <a:t>Projektovou žádost může žadatel podat i s nesouladným vyjádřením ŘV ITI PMO!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Další 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478539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Jednání ŘV ITI PMO – </a:t>
            </a:r>
            <a:r>
              <a:rPr lang="cs-CZ" dirty="0" smtClean="0">
                <a:solidFill>
                  <a:srgbClr val="FF0000"/>
                </a:solidFill>
              </a:rPr>
              <a:t>přelom listopad/prosinec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Vydání vyjádření ŘV</a:t>
            </a:r>
            <a:r>
              <a:rPr lang="cs-CZ" dirty="0"/>
              <a:t> ITI PMO</a:t>
            </a:r>
            <a:r>
              <a:rPr lang="cs-CZ" dirty="0" smtClean="0"/>
              <a:t> – nejpozději 4. prosince 2017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Výzva zprostředkujícího subjektu byla vyhlášena v MS2014+ dne 5. října 2017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Příjem žádostí bude </a:t>
            </a:r>
            <a:r>
              <a:rPr lang="cs-CZ" dirty="0"/>
              <a:t>v MS2014+ </a:t>
            </a:r>
            <a:r>
              <a:rPr lang="cs-CZ" dirty="0" smtClean="0"/>
              <a:t>otevřen 4. prosince 2017 </a:t>
            </a:r>
            <a:br>
              <a:rPr lang="cs-CZ" dirty="0" smtClean="0"/>
            </a:br>
            <a:r>
              <a:rPr lang="cs-CZ" dirty="0" smtClean="0"/>
              <a:t>od 16:00 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Upozornění kritérium souladu PZ a projektové žádosti: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Hodnoty </a:t>
            </a:r>
            <a:r>
              <a:rPr lang="cs-CZ" dirty="0"/>
              <a:t>indikátorů v žádosti o podporu jsou </a:t>
            </a:r>
            <a:r>
              <a:rPr lang="cs-CZ" u="sng" dirty="0" smtClean="0"/>
              <a:t>stejné jako </a:t>
            </a:r>
            <a:r>
              <a:rPr lang="cs-CZ" u="sng" dirty="0"/>
              <a:t>hodnoty indikátorů uvedené v projektovém </a:t>
            </a:r>
            <a:r>
              <a:rPr lang="cs-CZ" u="sng" dirty="0" smtClean="0"/>
              <a:t>záměru</a:t>
            </a:r>
            <a:r>
              <a:rPr lang="cs-CZ" dirty="0" smtClean="0"/>
              <a:t> nebo jsou vyšší či nižší </a:t>
            </a:r>
            <a:r>
              <a:rPr lang="cs-CZ" u="sng" dirty="0"/>
              <a:t>max. o 5 % </a:t>
            </a:r>
            <a:r>
              <a:rPr lang="cs-CZ" dirty="0"/>
              <a:t>a tato změna je </a:t>
            </a:r>
            <a:r>
              <a:rPr lang="cs-CZ" dirty="0" smtClean="0"/>
              <a:t>popsána</a:t>
            </a: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V</a:t>
            </a:r>
            <a:r>
              <a:rPr lang="cs-CZ" dirty="0" smtClean="0"/>
              <a:t>ýše </a:t>
            </a:r>
            <a:r>
              <a:rPr lang="cs-CZ" dirty="0"/>
              <a:t>dotace z EU v žádosti o podporu </a:t>
            </a:r>
            <a:r>
              <a:rPr lang="cs-CZ" u="sng" dirty="0"/>
              <a:t>nepřevyšuje částku uvedenou v projektovém záměru</a:t>
            </a:r>
            <a:endParaRPr lang="cs-CZ" u="sng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K</a:t>
            </a:r>
            <a:r>
              <a:rPr lang="cs-CZ" dirty="0" smtClean="0"/>
              <a:t>ritéria přijatelnosti - upozornění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Projekt bude realizován na území Pražské metropolitní oblasti, vyjma území hl. m. Prahy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Žádost o podporu odpovídá projektovému záměru, ke kterému vydal své vyjádření ŘV ITI PMO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Žádost a projektový záměr se shodují v údajích žadatel, popis projektu a hodnoty indikátorů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b="1" dirty="0" smtClean="0"/>
              <a:t>Hodnoty </a:t>
            </a:r>
            <a:r>
              <a:rPr lang="cs-CZ" b="1" dirty="0"/>
              <a:t>indikátorů </a:t>
            </a:r>
            <a:r>
              <a:rPr lang="cs-CZ" dirty="0"/>
              <a:t>v žádosti o podporu </a:t>
            </a:r>
            <a:r>
              <a:rPr lang="cs-CZ" b="1" dirty="0"/>
              <a:t>jsou stejné </a:t>
            </a:r>
            <a:r>
              <a:rPr lang="cs-CZ" dirty="0"/>
              <a:t>jako hodnoty indikátorů uvedené v projektovém záměru nebo </a:t>
            </a:r>
            <a:r>
              <a:rPr lang="cs-CZ" b="1" dirty="0"/>
              <a:t>jsou vyšší či nižší max. o 5 % </a:t>
            </a:r>
            <a:r>
              <a:rPr lang="cs-CZ" dirty="0"/>
              <a:t>a tato změna je popsána.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Zároveň </a:t>
            </a:r>
            <a:r>
              <a:rPr lang="cs-CZ" b="1" dirty="0" smtClean="0"/>
              <a:t>výše dotace z EU v žádosti </a:t>
            </a:r>
            <a:r>
              <a:rPr lang="cs-CZ" dirty="0"/>
              <a:t>o podporu </a:t>
            </a:r>
            <a:r>
              <a:rPr lang="cs-CZ" b="1" dirty="0"/>
              <a:t>nepřevyšuje částku </a:t>
            </a:r>
            <a:r>
              <a:rPr lang="cs-CZ" dirty="0"/>
              <a:t>uvedenou </a:t>
            </a:r>
            <a:r>
              <a:rPr lang="cs-CZ" b="1" dirty="0"/>
              <a:t>v projektovém </a:t>
            </a:r>
            <a:r>
              <a:rPr lang="cs-CZ" b="1" dirty="0" smtClean="0"/>
              <a:t>záměru</a:t>
            </a:r>
            <a:r>
              <a:rPr lang="cs-CZ" dirty="0" smtClean="0"/>
              <a:t>.</a:t>
            </a:r>
          </a:p>
          <a:p>
            <a:pPr marL="914400" lvl="2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060" y="0"/>
            <a:ext cx="8435280" cy="836712"/>
          </a:xfrm>
        </p:spPr>
        <p:txBody>
          <a:bodyPr>
            <a:noAutofit/>
          </a:bodyPr>
          <a:lstStyle/>
          <a:p>
            <a:r>
              <a:rPr lang="cs-CZ" dirty="0" smtClean="0"/>
              <a:t>Kritéria</a:t>
            </a:r>
            <a:r>
              <a:rPr lang="cs-CZ" sz="4000" dirty="0" smtClean="0"/>
              <a:t> věcného hodnocení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836712"/>
            <a:ext cx="8591812" cy="58326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000" dirty="0" smtClean="0"/>
              <a:t>Maximální počet bodů: 80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000" dirty="0" smtClean="0"/>
              <a:t>Minimální počet bodů, kterého musí žádost ve věcném hodnocení dosáhnout: 25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000" dirty="0" smtClean="0"/>
              <a:t>Projekty budou seřazeny dle počtu získaných bodů, v případě rovnosti bodů rozhoduje čas předložení žádosti v MS2014+</a:t>
            </a:r>
            <a:endParaRPr lang="cs-CZ" sz="3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riegischova\Desktop\2016_01_19_mapa_titu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5080001" cy="54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39357" y="1340768"/>
            <a:ext cx="4392489" cy="598811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5300" dirty="0" smtClean="0"/>
              <a:t>Děkujeme  za pozornost!</a:t>
            </a:r>
            <a:r>
              <a:rPr lang="cs-CZ" sz="53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53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cs-CZ" sz="2700" i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956"/>
            <a:ext cx="1787705" cy="64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464576" y="306896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Manažerka ITI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Kristina Kleinwächterová</a:t>
            </a:r>
          </a:p>
          <a:p>
            <a:pPr>
              <a:spcAft>
                <a:spcPts val="0"/>
              </a:spcAft>
            </a:pPr>
            <a:r>
              <a:rPr lang="cs-CZ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kleinwachterova@ipr.praha.eu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 236 004 631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Asistent ITI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Ondřej Kubíček</a:t>
            </a:r>
          </a:p>
          <a:p>
            <a:pPr>
              <a:spcAft>
                <a:spcPts val="0"/>
              </a:spcAft>
            </a:pPr>
            <a:r>
              <a:rPr lang="cs-CZ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kubicek@ipr.praha.eu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Tematický koordinátor pro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dopravu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Patrik Macho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macho@kr-s.cz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99" y="495110"/>
            <a:ext cx="3214203" cy="55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Integrovaná strategie pro ITI PMO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Integrovaný nástroj pro </a:t>
            </a:r>
            <a:r>
              <a:rPr lang="cs-CZ" dirty="0" smtClean="0"/>
              <a:t>nové programové období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Specifikace </a:t>
            </a:r>
            <a:r>
              <a:rPr lang="cs-CZ" dirty="0"/>
              <a:t>čerpání prostředků z ESI fondů na území PMO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Specifikace aktivit pro danou oblast, ale nejedná se o </a:t>
            </a:r>
            <a:r>
              <a:rPr lang="cs-CZ" b="1" i="1" dirty="0"/>
              <a:t>„změkčování“ </a:t>
            </a:r>
            <a:r>
              <a:rPr lang="cs-CZ" b="1" dirty="0"/>
              <a:t>podmínek nastavených IROP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Důraz na </a:t>
            </a:r>
            <a:r>
              <a:rPr lang="cs-CZ" b="1" dirty="0"/>
              <a:t>„územní integrovaný přístup“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Zacílení podpory z IROP v ITI</a:t>
            </a:r>
            <a:endParaRPr lang="cs-CZ" dirty="0"/>
          </a:p>
        </p:txBody>
      </p:sp>
      <p:pic>
        <p:nvPicPr>
          <p:cNvPr id="4" name="Picture 2" descr="C:\Users\kriegischova\Desktop\mapa vymezení_bez Prah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36446"/>
            <a:ext cx="8172400" cy="552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Proces schvalování projektů</a:t>
            </a:r>
            <a:endParaRPr lang="cs-CZ" dirty="0"/>
          </a:p>
        </p:txBody>
      </p:sp>
      <p:pic>
        <p:nvPicPr>
          <p:cNvPr id="1026" name="Picture 2" descr="C:\Users\kriegischova\Desktop\2015_11_28_tab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886"/>
            <a:ext cx="8899471" cy="656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9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Picture 2" descr="C:\Users\kriegischova\Desktop\2015_11_28_tab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8417"/>
            <a:ext cx="8299958" cy="586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Předložené projektové záměry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536504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800" dirty="0" smtClean="0"/>
              <a:t>10 předložených projektových záměrů, z nichž 1 odstoupil během hodnocení výkonným týmem nositele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800" dirty="0" smtClean="0"/>
              <a:t>projektové </a:t>
            </a:r>
            <a:r>
              <a:rPr lang="cs-CZ" altLang="cs-CZ" sz="2800" dirty="0"/>
              <a:t>záměry za </a:t>
            </a:r>
            <a:r>
              <a:rPr lang="cs-CZ" altLang="cs-CZ" sz="2800" dirty="0" smtClean="0"/>
              <a:t>460 555 222,35 Kč (Podpora z ERDF)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800" dirty="0" smtClean="0"/>
              <a:t>Celkový součet hodnot indikátorů: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 smtClean="0"/>
              <a:t>Počet nových nebo rekonstruovaných terminálů: </a:t>
            </a:r>
            <a:r>
              <a:rPr lang="cs-CZ" altLang="cs-CZ" sz="2400" b="1" dirty="0" smtClean="0"/>
              <a:t>1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 smtClean="0"/>
              <a:t>Počet vytvořených parkovacích míst: </a:t>
            </a:r>
            <a:r>
              <a:rPr lang="cs-CZ" altLang="cs-CZ" sz="2400" b="1" dirty="0" smtClean="0"/>
              <a:t>1044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 smtClean="0"/>
              <a:t>Počet  </a:t>
            </a:r>
            <a:r>
              <a:rPr lang="cs-CZ" sz="2400" dirty="0"/>
              <a:t>parkovacích míst pro jízdní </a:t>
            </a:r>
            <a:r>
              <a:rPr lang="cs-CZ" sz="2400" dirty="0" smtClean="0"/>
              <a:t>kola: </a:t>
            </a:r>
            <a:r>
              <a:rPr lang="cs-CZ" sz="2400" b="1" dirty="0" smtClean="0"/>
              <a:t>270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 smtClean="0"/>
              <a:t>Počet osob přepravených veřejnou dopravou: </a:t>
            </a:r>
            <a:r>
              <a:rPr lang="cs-CZ" sz="2400" b="1" dirty="0" smtClean="0"/>
              <a:t>549 245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/>
              <a:t>Počáteční hodnota:</a:t>
            </a:r>
            <a:r>
              <a:rPr lang="cs-CZ" altLang="cs-CZ" sz="2000" b="1" dirty="0" smtClean="0"/>
              <a:t> 7 818 687, </a:t>
            </a:r>
            <a:r>
              <a:rPr lang="cs-CZ" altLang="cs-CZ" sz="2000" dirty="0" smtClean="0"/>
              <a:t>cílová hodnota:</a:t>
            </a:r>
            <a:r>
              <a:rPr lang="cs-CZ" altLang="cs-CZ" sz="2000" b="1" dirty="0" smtClean="0"/>
              <a:t> 8 367 932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112549"/>
              </p:ext>
            </p:extLst>
          </p:nvPr>
        </p:nvGraphicFramePr>
        <p:xfrm>
          <a:off x="0" y="0"/>
          <a:ext cx="9143998" cy="6309321"/>
        </p:xfrm>
        <a:graphic>
          <a:graphicData uri="http://schemas.openxmlformats.org/drawingml/2006/table">
            <a:tbl>
              <a:tblPr/>
              <a:tblGrid>
                <a:gridCol w="801853"/>
                <a:gridCol w="732800"/>
                <a:gridCol w="628115"/>
                <a:gridCol w="693544"/>
                <a:gridCol w="1086115"/>
                <a:gridCol w="1086115"/>
                <a:gridCol w="1033772"/>
                <a:gridCol w="719714"/>
                <a:gridCol w="732800"/>
                <a:gridCol w="814585"/>
                <a:gridCol w="814585"/>
              </a:tblGrid>
              <a:tr h="102477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Název</a:t>
                      </a:r>
                    </a:p>
                  </a:txBody>
                  <a:tcPr marL="5350" marR="5350" marT="5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Žadatel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ORP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Termín realizace projektu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CZV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Podpora Unie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52 01_Počet nových nebo rekonstruovaných přestupních terminálů ve veřejné dopravě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40 01_Počet vytvořených parkovacích míst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64 01_Počet parkovacích míst pro jízdní kola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51 10_Počet osob přepravených veřejnou dopravou (počáteční hodnota)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51 10_Počet osob přepravených veřejnou dopravou (cílová hodnota)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0564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Výstavba podzemního parkovacího systému P+R v přímé vazbě na Dopravní terminál Kladno</a:t>
                      </a:r>
                    </a:p>
                  </a:txBody>
                  <a:tcPr marL="5350" marR="5350" marT="5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Statutární město Kladno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Kladno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6/18-12/19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111 111 111,00 Kč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94 444 444,35 Kč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8894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Dopravní terminál Kladno</a:t>
                      </a:r>
                    </a:p>
                  </a:txBody>
                  <a:tcPr marL="5350" marR="5350" marT="5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Statutární město Kladno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Kladno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6/18-12/19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111 111 111,00 Kč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94 444 444,35 Kč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1 365 000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1 474 000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5728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Parkoviště B+R u nádraží v Českém Brodě II</a:t>
                      </a:r>
                    </a:p>
                  </a:txBody>
                  <a:tcPr marL="5350" marR="5350" marT="5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Město Český Brod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Český Brod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1/16-12/18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5 115 000,00 Kč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4 347 750,00 Kč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1 292</a:t>
                      </a:r>
                      <a:endParaRPr lang="cs-CZ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1 352</a:t>
                      </a:r>
                      <a:endParaRPr lang="cs-CZ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70681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Parkovací dům P+R v Brandýse nad Labem - Staré Boleslavi</a:t>
                      </a:r>
                    </a:p>
                  </a:txBody>
                  <a:tcPr marL="5350" marR="5350" marT="5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Město Brandýs n. L. - Stará Boleslav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Brandýs nad Labem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4/17-12/19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70 345 536,18 Kč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59 793 705,75 Kč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629 000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723 350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45384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Parkoviště P+R v Lysé nad Labem</a:t>
                      </a:r>
                    </a:p>
                  </a:txBody>
                  <a:tcPr marL="5350" marR="5350" marT="5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Město Lysá nad Labem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Lysá nad Labem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6/17-12/19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47 375 805,00 Kč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40 269 434,25 Kč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1 742 510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1 760 760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49104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Parkoviště u nádraží Mnichovice</a:t>
                      </a:r>
                    </a:p>
                  </a:txBody>
                  <a:tcPr marL="5350" marR="5350" marT="5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Město Mnichovice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Říčany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1/14-12/19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7 000 000,00 Kč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5 950 000,00 Kč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525 600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526 000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273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Parkovací dům Benešov</a:t>
                      </a:r>
                    </a:p>
                  </a:txBody>
                  <a:tcPr marL="5350" marR="5350" marT="5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Město Benešov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Benešov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2/18-10/19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111 111 111,00 Kč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94 444 444,35 Kč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1 731 015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2 000 000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50592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Parkovací systém P+R - Dolní Břežany</a:t>
                      </a:r>
                    </a:p>
                  </a:txBody>
                  <a:tcPr marL="5350" marR="5350" marT="5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Obec Dolní Břežany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Černošice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7/17-8/18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73 110 000,00 Kč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62 143 500,00 Kč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43 800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62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P+R parkoviště v Nádražní ulici v Milovicích</a:t>
                      </a:r>
                    </a:p>
                  </a:txBody>
                  <a:tcPr marL="5350" marR="5350" marT="5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Město Milovice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Lysá nad Labem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3/18-2/19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5 550 000,00 Kč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4 717 500,00 Kč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1 824 270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1 838 670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5624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5350" marR="5350" marT="5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541 829 674,18 Kč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460 555 223,05 Kč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1 044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7 818 687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8 367 932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13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700" dirty="0" smtClean="0"/>
              <a:t>Alokace opatření Strategie ITI </a:t>
            </a:r>
            <a:br>
              <a:rPr lang="cs-CZ" sz="3700" dirty="0" smtClean="0"/>
            </a:br>
            <a:r>
              <a:rPr lang="cs-CZ" sz="3700" dirty="0" smtClean="0"/>
              <a:t>(Terminály a P+R)</a:t>
            </a:r>
            <a:endParaRPr lang="cs-CZ" sz="37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cs typeface="Arial" charset="0"/>
              </a:rPr>
              <a:t>Opatření </a:t>
            </a:r>
            <a:r>
              <a:rPr lang="cs-CZ" b="1" dirty="0" smtClean="0">
                <a:cs typeface="Arial" charset="0"/>
              </a:rPr>
              <a:t>1.1.1 </a:t>
            </a:r>
            <a:r>
              <a:rPr lang="cs-CZ" b="1" dirty="0">
                <a:cs typeface="Arial" charset="0"/>
              </a:rPr>
              <a:t>Strategie ITI </a:t>
            </a:r>
            <a:r>
              <a:rPr lang="cs-CZ" sz="2800" b="1" dirty="0" smtClean="0">
                <a:cs typeface="Arial" charset="0"/>
              </a:rPr>
              <a:t>(Terminály a P+R)</a:t>
            </a:r>
            <a:endParaRPr lang="cs-CZ" sz="2800" b="1" dirty="0">
              <a:cs typeface="Arial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Celkové způsobilé výdaje	</a:t>
            </a:r>
            <a:r>
              <a:rPr lang="cs-CZ" b="1" dirty="0" smtClean="0"/>
              <a:t>833 043 000,- Kč</a:t>
            </a:r>
            <a:endParaRPr lang="cs-CZ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Příspěvek Unie – IROP	</a:t>
            </a:r>
            <a:r>
              <a:rPr lang="cs-CZ" b="1" u="sng" dirty="0" smtClean="0">
                <a:solidFill>
                  <a:srgbClr val="00AEEF"/>
                </a:solidFill>
              </a:rPr>
              <a:t>708 086 550,- Kč</a:t>
            </a:r>
            <a:endParaRPr lang="cs-CZ" b="1" u="sng" dirty="0">
              <a:solidFill>
                <a:srgbClr val="00AEE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Alokace ve výzvě nositele č. 12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Příspěvek Unie – IROP	</a:t>
            </a:r>
            <a:r>
              <a:rPr lang="cs-CZ" u="sng" dirty="0" smtClean="0"/>
              <a:t>212 500 000,- Kč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30 % z celkové alokace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Zbývá 283 086 550,- Kč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b="1" u="sng" dirty="0"/>
          </a:p>
          <a:p>
            <a:pPr>
              <a:buFont typeface="Wingdings" panose="05000000000000000000" pitchFamily="2" charset="2"/>
              <a:buChar char="Ø"/>
            </a:pPr>
            <a:endParaRPr lang="cs-CZ" b="1" u="sng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43844"/>
            <a:ext cx="2524799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3842</TotalTime>
  <Words>1216</Words>
  <Application>Microsoft Office PowerPoint</Application>
  <PresentationFormat>Předvádění na obrazovce (4:3)</PresentationFormat>
  <Paragraphs>317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Motiv systému Office</vt:lpstr>
      <vt:lpstr>  Pracovní skupina  Terminály veřejné  dopravy a P+R  </vt:lpstr>
      <vt:lpstr>Program</vt:lpstr>
      <vt:lpstr>Integrovaná strategie pro ITI PMO</vt:lpstr>
      <vt:lpstr>Zacílení podpory z IROP v ITI</vt:lpstr>
      <vt:lpstr>Proces schvalování projektů</vt:lpstr>
      <vt:lpstr> </vt:lpstr>
      <vt:lpstr>Předložené projektové záměry</vt:lpstr>
      <vt:lpstr> </vt:lpstr>
      <vt:lpstr>Alokace opatření Strategie ITI  (Terminály a P+R)</vt:lpstr>
      <vt:lpstr>Opatření 1.1.1 Strategie ITI (Terminály a P+R)</vt:lpstr>
      <vt:lpstr>KLADNO Výstavba podzemního parkovacího systému P+R v přímé vazbě na Dopravní terminál Kladno </vt:lpstr>
      <vt:lpstr>KLADNO Dopravní terminál Kladno</vt:lpstr>
      <vt:lpstr>Český Brod Parkoviště B+R u nádraží v Českém Brodě </vt:lpstr>
      <vt:lpstr>Brandýs n. Labem – Stará Boleslav Parkovací dům P+R v Brandýse nad Labem - Staré Boleslavi</vt:lpstr>
      <vt:lpstr>Lysá nad Labem Parkoviště P+R v Lysé nad Labem</vt:lpstr>
      <vt:lpstr>Mnichovice Parkoviště u nádraží Mnichovice</vt:lpstr>
      <vt:lpstr>Benešov Parkovací dům Benešov</vt:lpstr>
      <vt:lpstr>Dolní Břežany Parkovací systém P+R - Dolní Břežany </vt:lpstr>
      <vt:lpstr>Milovice P+R parkoviště v Nádražní ulici v Milovicích </vt:lpstr>
      <vt:lpstr>Posouzení souladu PZ se strategií ITI PMO</vt:lpstr>
      <vt:lpstr>Posouzení souladu PZ se strategií ITI PMO</vt:lpstr>
      <vt:lpstr>Posouzení souladu PZ se strategií ITI PMO</vt:lpstr>
      <vt:lpstr>Další postup</vt:lpstr>
      <vt:lpstr>Kritéria přijatelnosti - upozornění</vt:lpstr>
      <vt:lpstr>Kritéria věcného hodnocení</vt:lpstr>
      <vt:lpstr>   Děkujeme  za pozornost!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Kriegischová Lenka (IPR/SSP)</dc:creator>
  <cp:lastModifiedBy>Kleinwächterová Kristína Mgr. (IPR/SSP)</cp:lastModifiedBy>
  <cp:revision>205</cp:revision>
  <cp:lastPrinted>2017-10-16T09:54:10Z</cp:lastPrinted>
  <dcterms:created xsi:type="dcterms:W3CDTF">2016-01-20T08:04:53Z</dcterms:created>
  <dcterms:modified xsi:type="dcterms:W3CDTF">2017-10-16T11:20:28Z</dcterms:modified>
</cp:coreProperties>
</file>